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7" r:id="rId3"/>
    <p:sldId id="262" r:id="rId4"/>
    <p:sldId id="264" r:id="rId5"/>
    <p:sldId id="260" r:id="rId6"/>
    <p:sldId id="268" r:id="rId7"/>
    <p:sldId id="269" r:id="rId8"/>
    <p:sldId id="270" r:id="rId9"/>
    <p:sldId id="271" r:id="rId10"/>
    <p:sldId id="261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8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">
            <a:extLst>
              <a:ext uri="{FF2B5EF4-FFF2-40B4-BE49-F238E27FC236}">
                <a16:creationId xmlns:a16="http://schemas.microsoft.com/office/drawing/2014/main" id="{B9DBCD69-E59E-4309-BC75-707DF0D25245}"/>
              </a:ext>
            </a:extLst>
          </p:cNvPr>
          <p:cNvGrpSpPr/>
          <p:nvPr/>
        </p:nvGrpSpPr>
        <p:grpSpPr>
          <a:xfrm>
            <a:off x="-1219200" y="-723900"/>
            <a:ext cx="21793200" cy="11963400"/>
            <a:chOff x="0" y="0"/>
            <a:chExt cx="7301857" cy="2739742"/>
          </a:xfrm>
        </p:grpSpPr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D348CC2A-E7DA-41A3-8D44-B8D6352135EE}"/>
                </a:ext>
              </a:extLst>
            </p:cNvPr>
            <p:cNvSpPr/>
            <p:nvPr/>
          </p:nvSpPr>
          <p:spPr>
            <a:xfrm>
              <a:off x="0" y="0"/>
              <a:ext cx="7301857" cy="2739741"/>
            </a:xfrm>
            <a:custGeom>
              <a:avLst/>
              <a:gdLst/>
              <a:ahLst/>
              <a:cxnLst/>
              <a:rect l="l" t="t" r="r" b="b"/>
              <a:pathLst>
                <a:path w="7301857" h="2739741">
                  <a:moveTo>
                    <a:pt x="5927" y="0"/>
                  </a:moveTo>
                  <a:lnTo>
                    <a:pt x="7295931" y="0"/>
                  </a:lnTo>
                  <a:cubicBezTo>
                    <a:pt x="7297503" y="0"/>
                    <a:pt x="7299010" y="624"/>
                    <a:pt x="7300122" y="1736"/>
                  </a:cubicBezTo>
                  <a:cubicBezTo>
                    <a:pt x="7301233" y="2847"/>
                    <a:pt x="7301857" y="4355"/>
                    <a:pt x="7301857" y="5927"/>
                  </a:cubicBezTo>
                  <a:lnTo>
                    <a:pt x="7301857" y="2733815"/>
                  </a:lnTo>
                  <a:cubicBezTo>
                    <a:pt x="7301857" y="2737088"/>
                    <a:pt x="7299204" y="2739741"/>
                    <a:pt x="7295931" y="2739741"/>
                  </a:cubicBezTo>
                  <a:lnTo>
                    <a:pt x="5927" y="2739741"/>
                  </a:lnTo>
                  <a:cubicBezTo>
                    <a:pt x="2653" y="2739741"/>
                    <a:pt x="0" y="2737088"/>
                    <a:pt x="0" y="2733815"/>
                  </a:cubicBezTo>
                  <a:lnTo>
                    <a:pt x="0" y="5927"/>
                  </a:lnTo>
                  <a:cubicBezTo>
                    <a:pt x="0" y="2653"/>
                    <a:pt x="2653" y="0"/>
                    <a:pt x="5927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4390BDC8-4194-49FD-89C4-99F90BDF9697}"/>
                </a:ext>
              </a:extLst>
            </p:cNvPr>
            <p:cNvSpPr txBox="1"/>
            <p:nvPr/>
          </p:nvSpPr>
          <p:spPr>
            <a:xfrm>
              <a:off x="0" y="-76200"/>
              <a:ext cx="7301857" cy="2815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" name="TextBox 32">
            <a:extLst>
              <a:ext uri="{FF2B5EF4-FFF2-40B4-BE49-F238E27FC236}">
                <a16:creationId xmlns:a16="http://schemas.microsoft.com/office/drawing/2014/main" id="{D2750FF1-38F0-4A96-BA1D-8B7A3F07237F}"/>
              </a:ext>
            </a:extLst>
          </p:cNvPr>
          <p:cNvSpPr txBox="1"/>
          <p:nvPr/>
        </p:nvSpPr>
        <p:spPr>
          <a:xfrm>
            <a:off x="398502" y="342900"/>
            <a:ext cx="17490996" cy="164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+mj-lt"/>
              </a:rPr>
              <a:t>ФЕДЕРАЛЬНОЕ ГОСУДАРСТВЕННОЕ ОБРАЗОВАТЕЛЬНОЕ БЮДЖЕТНОЕ УЧРЕЖДЕНИЕ ВЫСШЕГО ОБРАЗОВАНИЯ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+mj-lt"/>
              </a:rPr>
              <a:t>«ФИНАНСОВЫЙ УНИВЕРСИТЕТ ПРИ ПРАВИТЕЛЬСТВЕ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+mj-lt"/>
              </a:rPr>
              <a:t>РОССИЙСКОЙ ФЕДЕРАЦИИ»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+mj-lt"/>
              </a:rPr>
              <a:t>КОЛЛЕДЖ ИНФОРМАТИКИ И ПРОГРАММИРОВАНИЯ</a:t>
            </a:r>
            <a:endParaRPr lang="en-US" sz="24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C731B-5DE0-4CB5-9C8D-C63E4BDCA083}"/>
              </a:ext>
            </a:extLst>
          </p:cNvPr>
          <p:cNvSpPr txBox="1"/>
          <p:nvPr/>
        </p:nvSpPr>
        <p:spPr>
          <a:xfrm>
            <a:off x="1733550" y="3005131"/>
            <a:ext cx="15887700" cy="2627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ru-RU" sz="3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КУРСОВОЙ ПРОЕКТ </a:t>
            </a:r>
            <a:endParaRPr lang="ru-RU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ru-RU" sz="3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sz="3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 тему: </a:t>
            </a:r>
            <a:r>
              <a:rPr lang="ru-RU" sz="3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и разработка информационной системы городской библиотеки на языке программирования C#</a:t>
            </a:r>
            <a:r>
              <a:rPr lang="ru-RU" sz="36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3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9614E-211B-487C-8A21-6E5E94B9DAF7}"/>
              </a:ext>
            </a:extLst>
          </p:cNvPr>
          <p:cNvSpPr txBox="1"/>
          <p:nvPr/>
        </p:nvSpPr>
        <p:spPr>
          <a:xfrm>
            <a:off x="7239000" y="7581900"/>
            <a:ext cx="106504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b="1" dirty="0"/>
              <a:t>Исполнитель курсового проекта: </a:t>
            </a:r>
            <a:r>
              <a:rPr lang="ru-RU" sz="3200" dirty="0"/>
              <a:t>Пелипенко В.Б.</a:t>
            </a:r>
          </a:p>
          <a:p>
            <a:pPr algn="r"/>
            <a:r>
              <a:rPr lang="ru-RU" sz="3200" b="1" dirty="0"/>
              <a:t>Руководитель курсового проекта: </a:t>
            </a:r>
            <a:r>
              <a:rPr lang="ru-RU" sz="3200" dirty="0"/>
              <a:t>Аксёнова Т.Г.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4D456-0AE3-4FBC-BE2A-B0284350F426}"/>
              </a:ext>
            </a:extLst>
          </p:cNvPr>
          <p:cNvSpPr txBox="1"/>
          <p:nvPr/>
        </p:nvSpPr>
        <p:spPr>
          <a:xfrm>
            <a:off x="6515100" y="9128103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2023 год</a:t>
            </a: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5D0E4712-766E-437F-B291-BD3883F6FBBD}"/>
              </a:ext>
            </a:extLst>
          </p:cNvPr>
          <p:cNvSpPr/>
          <p:nvPr/>
        </p:nvSpPr>
        <p:spPr>
          <a:xfrm rot="696389">
            <a:off x="16694964" y="2099696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877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863082" y="2871475"/>
            <a:ext cx="7299864" cy="5473787"/>
          </a:xfrm>
          <a:custGeom>
            <a:avLst/>
            <a:gdLst/>
            <a:ahLst/>
            <a:cxnLst/>
            <a:rect l="l" t="t" r="r" b="b"/>
            <a:pathLst>
              <a:path w="7299864" h="5473787">
                <a:moveTo>
                  <a:pt x="7299863" y="5473787"/>
                </a:moveTo>
                <a:lnTo>
                  <a:pt x="0" y="5473787"/>
                </a:lnTo>
                <a:lnTo>
                  <a:pt x="0" y="0"/>
                </a:lnTo>
                <a:lnTo>
                  <a:pt x="7299863" y="0"/>
                </a:lnTo>
                <a:lnTo>
                  <a:pt x="7299863" y="5473787"/>
                </a:lnTo>
                <a:close/>
              </a:path>
            </a:pathLst>
          </a:custGeom>
          <a:blipFill>
            <a:blip r:embed="rId3"/>
            <a:stretch>
              <a:fillRect t="-17690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5960218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4" y="0"/>
                </a:lnTo>
                <a:lnTo>
                  <a:pt x="7299864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0297315" y="3043734"/>
            <a:ext cx="7299864" cy="5129268"/>
          </a:xfrm>
          <a:custGeom>
            <a:avLst/>
            <a:gdLst/>
            <a:ahLst/>
            <a:cxnLst/>
            <a:rect l="l" t="t" r="r" b="b"/>
            <a:pathLst>
              <a:path w="7299864" h="5129268">
                <a:moveTo>
                  <a:pt x="0" y="0"/>
                </a:moveTo>
                <a:lnTo>
                  <a:pt x="7299863" y="0"/>
                </a:lnTo>
                <a:lnTo>
                  <a:pt x="7299863" y="5129268"/>
                </a:lnTo>
                <a:lnTo>
                  <a:pt x="0" y="51292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95"/>
            </a:stretch>
          </a:blipFill>
        </p:spPr>
      </p:sp>
      <p:sp>
        <p:nvSpPr>
          <p:cNvPr id="6" name="Freeform 6"/>
          <p:cNvSpPr/>
          <p:nvPr/>
        </p:nvSpPr>
        <p:spPr>
          <a:xfrm rot="1497526">
            <a:off x="14511411" y="-2547513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5"/>
                </a:lnTo>
                <a:lnTo>
                  <a:pt x="0" y="372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97526">
            <a:off x="-1249256" y="9244303"/>
            <a:ext cx="5005383" cy="3722185"/>
          </a:xfrm>
          <a:custGeom>
            <a:avLst/>
            <a:gdLst/>
            <a:ahLst/>
            <a:cxnLst/>
            <a:rect l="l" t="t" r="r" b="b"/>
            <a:pathLst>
              <a:path w="5005383" h="3722185">
                <a:moveTo>
                  <a:pt x="0" y="0"/>
                </a:moveTo>
                <a:lnTo>
                  <a:pt x="5005383" y="0"/>
                </a:lnTo>
                <a:lnTo>
                  <a:pt x="5005383" y="3722184"/>
                </a:lnTo>
                <a:lnTo>
                  <a:pt x="0" y="372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196531">
            <a:off x="-611176" y="7673098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0" y="0"/>
                </a:moveTo>
                <a:lnTo>
                  <a:pt x="1222352" y="0"/>
                </a:lnTo>
                <a:lnTo>
                  <a:pt x="1222352" y="3755447"/>
                </a:lnTo>
                <a:lnTo>
                  <a:pt x="0" y="375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167675" flipH="1">
            <a:off x="17676824" y="622262"/>
            <a:ext cx="1222351" cy="3755446"/>
          </a:xfrm>
          <a:custGeom>
            <a:avLst/>
            <a:gdLst/>
            <a:ahLst/>
            <a:cxnLst/>
            <a:rect l="l" t="t" r="r" b="b"/>
            <a:pathLst>
              <a:path w="1222351" h="3755446">
                <a:moveTo>
                  <a:pt x="1222352" y="0"/>
                </a:moveTo>
                <a:lnTo>
                  <a:pt x="0" y="0"/>
                </a:lnTo>
                <a:lnTo>
                  <a:pt x="0" y="3755447"/>
                </a:lnTo>
                <a:lnTo>
                  <a:pt x="1222352" y="3755447"/>
                </a:lnTo>
                <a:lnTo>
                  <a:pt x="122235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730157">
            <a:off x="-3239161" y="-1605436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698158">
            <a:off x="17074726" y="7419468"/>
            <a:ext cx="4830262" cy="4262706"/>
          </a:xfrm>
          <a:custGeom>
            <a:avLst/>
            <a:gdLst/>
            <a:ahLst/>
            <a:cxnLst/>
            <a:rect l="l" t="t" r="r" b="b"/>
            <a:pathLst>
              <a:path w="4830262" h="4262706">
                <a:moveTo>
                  <a:pt x="0" y="0"/>
                </a:moveTo>
                <a:lnTo>
                  <a:pt x="4830262" y="0"/>
                </a:lnTo>
                <a:lnTo>
                  <a:pt x="4830262" y="4262707"/>
                </a:lnTo>
                <a:lnTo>
                  <a:pt x="0" y="4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52915" y="2621270"/>
            <a:ext cx="6982170" cy="68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ru-RU" sz="3999" b="1" spc="239" dirty="0">
                <a:solidFill>
                  <a:srgbClr val="44312B"/>
                </a:solidFill>
                <a:latin typeface="+mj-lt"/>
              </a:rPr>
              <a:t>Заключение</a:t>
            </a:r>
            <a:endParaRPr lang="en-US" sz="3999" b="1" spc="239" dirty="0">
              <a:solidFill>
                <a:srgbClr val="44312B"/>
              </a:solidFill>
              <a:latin typeface="+mj-l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3097921" y="3396125"/>
            <a:ext cx="12092158" cy="5486679"/>
            <a:chOff x="0" y="0"/>
            <a:chExt cx="4828041" cy="16098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28041" cy="1609814"/>
            </a:xfrm>
            <a:custGeom>
              <a:avLst/>
              <a:gdLst/>
              <a:ahLst/>
              <a:cxnLst/>
              <a:rect l="l" t="t" r="r" b="b"/>
              <a:pathLst>
                <a:path w="4828041" h="1609814">
                  <a:moveTo>
                    <a:pt x="8963" y="0"/>
                  </a:moveTo>
                  <a:lnTo>
                    <a:pt x="4819078" y="0"/>
                  </a:lnTo>
                  <a:cubicBezTo>
                    <a:pt x="4821455" y="0"/>
                    <a:pt x="4823735" y="944"/>
                    <a:pt x="4825416" y="2625"/>
                  </a:cubicBezTo>
                  <a:cubicBezTo>
                    <a:pt x="4827096" y="4306"/>
                    <a:pt x="4828041" y="6586"/>
                    <a:pt x="4828041" y="8963"/>
                  </a:cubicBezTo>
                  <a:lnTo>
                    <a:pt x="4828041" y="1600850"/>
                  </a:lnTo>
                  <a:cubicBezTo>
                    <a:pt x="4828041" y="1603228"/>
                    <a:pt x="4827096" y="1605507"/>
                    <a:pt x="4825416" y="1607188"/>
                  </a:cubicBezTo>
                  <a:cubicBezTo>
                    <a:pt x="4823735" y="1608869"/>
                    <a:pt x="4821455" y="1609814"/>
                    <a:pt x="4819078" y="1609814"/>
                  </a:cubicBezTo>
                  <a:lnTo>
                    <a:pt x="8963" y="1609814"/>
                  </a:lnTo>
                  <a:cubicBezTo>
                    <a:pt x="4013" y="1609814"/>
                    <a:pt x="0" y="1605801"/>
                    <a:pt x="0" y="1600850"/>
                  </a:cubicBezTo>
                  <a:lnTo>
                    <a:pt x="0" y="8963"/>
                  </a:lnTo>
                  <a:cubicBezTo>
                    <a:pt x="0" y="4013"/>
                    <a:pt x="4013" y="0"/>
                    <a:pt x="89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4919"/>
              </a:solidFill>
              <a:prstDash val="solid"/>
              <a:miter/>
            </a:ln>
          </p:spPr>
          <p:txBody>
            <a:bodyPr/>
            <a:lstStyle/>
            <a:p>
              <a:r>
                <a:rPr lang="ru-RU" sz="2400" dirty="0"/>
                <a:t>В ходе курсового проектирования было разработано программное средство для автоматизации работы городской библиотеки.</a:t>
              </a:r>
              <a:endParaRPr lang="en-US" sz="2400" dirty="0"/>
            </a:p>
            <a:p>
              <a:endParaRPr lang="en-US" sz="2400" dirty="0"/>
            </a:p>
            <a:p>
              <a:r>
                <a:rPr lang="ru-RU" sz="2400" dirty="0"/>
                <a:t>В процессе разработки использовались следующие программные средства:</a:t>
              </a:r>
            </a:p>
            <a:p>
              <a:pPr marL="342900" indent="-342900">
                <a:buFontTx/>
                <a:buChar char="-"/>
              </a:pPr>
              <a:r>
                <a:rPr lang="en-US" sz="2400" dirty="0"/>
                <a:t>Microsoft Visual Studio;</a:t>
              </a:r>
            </a:p>
            <a:p>
              <a:pPr marL="342900" indent="-342900">
                <a:buFontTx/>
                <a:buChar char="-"/>
              </a:pPr>
              <a:r>
                <a:rPr lang="ru-RU" sz="2400" dirty="0"/>
                <a:t>Язык программирования </a:t>
              </a:r>
              <a:r>
                <a:rPr lang="en-US" sz="2400" dirty="0"/>
                <a:t>C#;</a:t>
              </a:r>
            </a:p>
            <a:p>
              <a:pPr marL="342900" indent="-342900">
                <a:buFontTx/>
                <a:buChar char="-"/>
              </a:pPr>
              <a:r>
                <a:rPr lang="ru-RU" sz="2400" dirty="0"/>
                <a:t>СУБД </a:t>
              </a:r>
              <a:r>
                <a:rPr lang="en-US" sz="2400" dirty="0"/>
                <a:t>Microsoft SQL Server;</a:t>
              </a:r>
            </a:p>
            <a:p>
              <a:pPr marL="342900" indent="-342900">
                <a:buFontTx/>
                <a:buChar char="-"/>
              </a:pPr>
              <a:r>
                <a:rPr lang="en-US" sz="2400" dirty="0"/>
                <a:t>WPF.</a:t>
              </a:r>
              <a:endParaRPr lang="ru-RU" sz="2400" dirty="0"/>
            </a:p>
            <a:p>
              <a:endParaRPr lang="ru-RU" sz="2400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4828041" cy="1686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5D7E6ED-B65A-4F9F-ACC6-4BB9DAB7949E}"/>
              </a:ext>
            </a:extLst>
          </p:cNvPr>
          <p:cNvSpPr txBox="1"/>
          <p:nvPr/>
        </p:nvSpPr>
        <p:spPr>
          <a:xfrm>
            <a:off x="3481957" y="440436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4">
            <a:extLst>
              <a:ext uri="{FF2B5EF4-FFF2-40B4-BE49-F238E27FC236}">
                <a16:creationId xmlns:a16="http://schemas.microsoft.com/office/drawing/2014/main" id="{8C7141BB-B5E0-4569-98E0-CECD85A4885D}"/>
              </a:ext>
            </a:extLst>
          </p:cNvPr>
          <p:cNvSpPr/>
          <p:nvPr/>
        </p:nvSpPr>
        <p:spPr>
          <a:xfrm rot="10182178" flipH="1">
            <a:off x="2645024" y="-2459462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2"/>
            <a:stretch>
              <a:fillRect t="-96674"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10491015" flipH="1">
            <a:off x="-348146" y="-306015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2"/>
            <a:stretch>
              <a:fillRect t="-96674"/>
            </a:stretch>
          </a:blipFill>
        </p:spPr>
      </p:sp>
      <p:sp>
        <p:nvSpPr>
          <p:cNvPr id="4" name="Freeform 4"/>
          <p:cNvSpPr/>
          <p:nvPr/>
        </p:nvSpPr>
        <p:spPr>
          <a:xfrm rot="10182178" flipH="1">
            <a:off x="3237997" y="-1700750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2"/>
            <a:stretch>
              <a:fillRect t="-96674"/>
            </a:stretch>
          </a:blipFill>
        </p:spPr>
      </p:sp>
      <p:sp>
        <p:nvSpPr>
          <p:cNvPr id="5" name="Freeform 5"/>
          <p:cNvSpPr/>
          <p:nvPr/>
        </p:nvSpPr>
        <p:spPr>
          <a:xfrm rot="10182178" flipH="1">
            <a:off x="7793156" y="-73522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2"/>
            <a:stretch>
              <a:fillRect t="-96674"/>
            </a:stretch>
          </a:blipFill>
        </p:spPr>
      </p:sp>
      <p:sp>
        <p:nvSpPr>
          <p:cNvPr id="6" name="Freeform 6"/>
          <p:cNvSpPr/>
          <p:nvPr/>
        </p:nvSpPr>
        <p:spPr>
          <a:xfrm rot="-248081">
            <a:off x="-325706" y="7069841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0" y="0"/>
                </a:moveTo>
                <a:lnTo>
                  <a:pt x="12145958" y="0"/>
                </a:lnTo>
                <a:lnTo>
                  <a:pt x="12145958" y="3527848"/>
                </a:lnTo>
                <a:lnTo>
                  <a:pt x="0" y="3527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74"/>
            </a:stretch>
          </a:blipFill>
        </p:spPr>
      </p:sp>
      <p:sp>
        <p:nvSpPr>
          <p:cNvPr id="7" name="Freeform 7"/>
          <p:cNvSpPr/>
          <p:nvPr/>
        </p:nvSpPr>
        <p:spPr>
          <a:xfrm rot="-248081">
            <a:off x="7793156" y="8523076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0" y="0"/>
                </a:moveTo>
                <a:lnTo>
                  <a:pt x="12145959" y="0"/>
                </a:lnTo>
                <a:lnTo>
                  <a:pt x="12145959" y="3527848"/>
                </a:lnTo>
                <a:lnTo>
                  <a:pt x="0" y="3527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7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498898" y="1492956"/>
            <a:ext cx="18786898" cy="7340810"/>
            <a:chOff x="0" y="0"/>
            <a:chExt cx="7301857" cy="27397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01857" cy="2739741"/>
            </a:xfrm>
            <a:custGeom>
              <a:avLst/>
              <a:gdLst/>
              <a:ahLst/>
              <a:cxnLst/>
              <a:rect l="l" t="t" r="r" b="b"/>
              <a:pathLst>
                <a:path w="7301857" h="2739741">
                  <a:moveTo>
                    <a:pt x="5927" y="0"/>
                  </a:moveTo>
                  <a:lnTo>
                    <a:pt x="7295931" y="0"/>
                  </a:lnTo>
                  <a:cubicBezTo>
                    <a:pt x="7297503" y="0"/>
                    <a:pt x="7299010" y="624"/>
                    <a:pt x="7300122" y="1736"/>
                  </a:cubicBezTo>
                  <a:cubicBezTo>
                    <a:pt x="7301233" y="2847"/>
                    <a:pt x="7301857" y="4355"/>
                    <a:pt x="7301857" y="5927"/>
                  </a:cubicBezTo>
                  <a:lnTo>
                    <a:pt x="7301857" y="2733815"/>
                  </a:lnTo>
                  <a:cubicBezTo>
                    <a:pt x="7301857" y="2737088"/>
                    <a:pt x="7299204" y="2739741"/>
                    <a:pt x="7295931" y="2739741"/>
                  </a:cubicBezTo>
                  <a:lnTo>
                    <a:pt x="5927" y="2739741"/>
                  </a:lnTo>
                  <a:cubicBezTo>
                    <a:pt x="2653" y="2739741"/>
                    <a:pt x="0" y="2737088"/>
                    <a:pt x="0" y="2733815"/>
                  </a:cubicBezTo>
                  <a:lnTo>
                    <a:pt x="0" y="5927"/>
                  </a:lnTo>
                  <a:cubicBezTo>
                    <a:pt x="0" y="2653"/>
                    <a:pt x="2653" y="0"/>
                    <a:pt x="5927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7301857" cy="2815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696389">
            <a:off x="14820449" y="1162494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14124" y="1492956"/>
            <a:ext cx="748798" cy="770369"/>
          </a:xfrm>
          <a:custGeom>
            <a:avLst/>
            <a:gdLst/>
            <a:ahLst/>
            <a:cxnLst/>
            <a:rect l="l" t="t" r="r" b="b"/>
            <a:pathLst>
              <a:path w="748798" h="770369">
                <a:moveTo>
                  <a:pt x="0" y="0"/>
                </a:moveTo>
                <a:lnTo>
                  <a:pt x="748798" y="0"/>
                </a:lnTo>
                <a:lnTo>
                  <a:pt x="748798" y="770369"/>
                </a:lnTo>
                <a:lnTo>
                  <a:pt x="0" y="770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498898" y="8270463"/>
            <a:ext cx="3055196" cy="1126604"/>
          </a:xfrm>
          <a:custGeom>
            <a:avLst/>
            <a:gdLst/>
            <a:ahLst/>
            <a:cxnLst/>
            <a:rect l="l" t="t" r="r" b="b"/>
            <a:pathLst>
              <a:path w="3055196" h="1126604">
                <a:moveTo>
                  <a:pt x="0" y="0"/>
                </a:moveTo>
                <a:lnTo>
                  <a:pt x="3055196" y="0"/>
                </a:lnTo>
                <a:lnTo>
                  <a:pt x="3055196" y="1126604"/>
                </a:lnTo>
                <a:lnTo>
                  <a:pt x="0" y="1126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325D5F-965B-4A4B-9BC1-662935161652}"/>
              </a:ext>
            </a:extLst>
          </p:cNvPr>
          <p:cNvSpPr txBox="1"/>
          <p:nvPr/>
        </p:nvSpPr>
        <p:spPr>
          <a:xfrm>
            <a:off x="5098297" y="664830"/>
            <a:ext cx="7592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atin typeface="+mj-lt"/>
              </a:rPr>
              <a:t>Объект и предмет исследования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F09ADBC-0017-42B6-843C-5D20D88D2C42}"/>
              </a:ext>
            </a:extLst>
          </p:cNvPr>
          <p:cNvSpPr/>
          <p:nvPr/>
        </p:nvSpPr>
        <p:spPr>
          <a:xfrm>
            <a:off x="1819316" y="2037546"/>
            <a:ext cx="3352800" cy="707886"/>
          </a:xfrm>
          <a:prstGeom prst="roundRect">
            <a:avLst/>
          </a:prstGeom>
          <a:solidFill>
            <a:srgbClr val="B08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Объект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40B70C9-442D-479B-AA5E-A9B540F29639}"/>
              </a:ext>
            </a:extLst>
          </p:cNvPr>
          <p:cNvSpPr/>
          <p:nvPr/>
        </p:nvSpPr>
        <p:spPr>
          <a:xfrm>
            <a:off x="10667767" y="2160686"/>
            <a:ext cx="3352800" cy="707886"/>
          </a:xfrm>
          <a:prstGeom prst="roundRect">
            <a:avLst/>
          </a:prstGeom>
          <a:solidFill>
            <a:srgbClr val="B08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Предмет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8EA3AC-353B-4D5A-BFB7-227943301009}"/>
              </a:ext>
            </a:extLst>
          </p:cNvPr>
          <p:cNvSpPr txBox="1"/>
          <p:nvPr/>
        </p:nvSpPr>
        <p:spPr>
          <a:xfrm>
            <a:off x="943016" y="4295899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Объектом исследования является процесс работы информационной системы городской библиотеки. </a:t>
            </a:r>
            <a:endParaRPr lang="ru-RU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703F35-D768-4B5A-8A51-469CFB50AF2E}"/>
              </a:ext>
            </a:extLst>
          </p:cNvPr>
          <p:cNvSpPr txBox="1"/>
          <p:nvPr/>
        </p:nvSpPr>
        <p:spPr>
          <a:xfrm>
            <a:off x="9144000" y="4398497"/>
            <a:ext cx="6348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/>
              <a:t>Проектирование и разработка информационной системы для городской библиотеки.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-10233247" flipH="1">
            <a:off x="-848303" y="792416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8" y="3527848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4" name="Freeform 4"/>
          <p:cNvSpPr/>
          <p:nvPr/>
        </p:nvSpPr>
        <p:spPr>
          <a:xfrm rot="-10233247" flipH="1">
            <a:off x="7206974" y="7859339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8" y="0"/>
                </a:moveTo>
                <a:lnTo>
                  <a:pt x="0" y="0"/>
                </a:lnTo>
                <a:lnTo>
                  <a:pt x="0" y="3527849"/>
                </a:lnTo>
                <a:lnTo>
                  <a:pt x="12145958" y="3527849"/>
                </a:lnTo>
                <a:lnTo>
                  <a:pt x="12145958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39659" y="1264779"/>
            <a:ext cx="14708662" cy="8153268"/>
            <a:chOff x="0" y="0"/>
            <a:chExt cx="5234645" cy="25768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34644" cy="2576854"/>
            </a:xfrm>
            <a:custGeom>
              <a:avLst/>
              <a:gdLst/>
              <a:ahLst/>
              <a:cxnLst/>
              <a:rect l="l" t="t" r="r" b="b"/>
              <a:pathLst>
                <a:path w="5234644" h="2576854">
                  <a:moveTo>
                    <a:pt x="8267" y="0"/>
                  </a:moveTo>
                  <a:lnTo>
                    <a:pt x="5226377" y="0"/>
                  </a:lnTo>
                  <a:cubicBezTo>
                    <a:pt x="5230943" y="0"/>
                    <a:pt x="5234644" y="3701"/>
                    <a:pt x="5234644" y="8267"/>
                  </a:cubicBezTo>
                  <a:lnTo>
                    <a:pt x="5234644" y="2568587"/>
                  </a:lnTo>
                  <a:cubicBezTo>
                    <a:pt x="5234644" y="2573153"/>
                    <a:pt x="5230943" y="2576854"/>
                    <a:pt x="5226377" y="2576854"/>
                  </a:cubicBezTo>
                  <a:lnTo>
                    <a:pt x="8267" y="2576854"/>
                  </a:lnTo>
                  <a:cubicBezTo>
                    <a:pt x="3701" y="2576854"/>
                    <a:pt x="0" y="2573153"/>
                    <a:pt x="0" y="2568587"/>
                  </a:cubicBezTo>
                  <a:lnTo>
                    <a:pt x="0" y="8267"/>
                  </a:lnTo>
                  <a:cubicBezTo>
                    <a:pt x="0" y="3701"/>
                    <a:pt x="3701" y="0"/>
                    <a:pt x="8267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234645" cy="2653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65320" y="1028700"/>
            <a:ext cx="3092719" cy="1735789"/>
          </a:xfrm>
          <a:custGeom>
            <a:avLst/>
            <a:gdLst/>
            <a:ahLst/>
            <a:cxnLst/>
            <a:rect l="l" t="t" r="r" b="b"/>
            <a:pathLst>
              <a:path w="3092719" h="1735789">
                <a:moveTo>
                  <a:pt x="0" y="0"/>
                </a:moveTo>
                <a:lnTo>
                  <a:pt x="3092719" y="0"/>
                </a:lnTo>
                <a:lnTo>
                  <a:pt x="3092719" y="1735789"/>
                </a:lnTo>
                <a:lnTo>
                  <a:pt x="0" y="173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37230" y="1028700"/>
            <a:ext cx="3092719" cy="1735789"/>
          </a:xfrm>
          <a:custGeom>
            <a:avLst/>
            <a:gdLst/>
            <a:ahLst/>
            <a:cxnLst/>
            <a:rect l="l" t="t" r="r" b="b"/>
            <a:pathLst>
              <a:path w="3092719" h="1735789">
                <a:moveTo>
                  <a:pt x="0" y="0"/>
                </a:moveTo>
                <a:lnTo>
                  <a:pt x="3092719" y="0"/>
                </a:lnTo>
                <a:lnTo>
                  <a:pt x="3092719" y="1735789"/>
                </a:lnTo>
                <a:lnTo>
                  <a:pt x="0" y="173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0229961" y="1028700"/>
            <a:ext cx="3092719" cy="1735789"/>
          </a:xfrm>
          <a:custGeom>
            <a:avLst/>
            <a:gdLst/>
            <a:ahLst/>
            <a:cxnLst/>
            <a:rect l="l" t="t" r="r" b="b"/>
            <a:pathLst>
              <a:path w="3092719" h="1735789">
                <a:moveTo>
                  <a:pt x="3092719" y="0"/>
                </a:moveTo>
                <a:lnTo>
                  <a:pt x="0" y="0"/>
                </a:lnTo>
                <a:lnTo>
                  <a:pt x="0" y="1735789"/>
                </a:lnTo>
                <a:lnTo>
                  <a:pt x="3092719" y="1735789"/>
                </a:lnTo>
                <a:lnTo>
                  <a:pt x="309271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11" name="Freeform 11"/>
          <p:cNvSpPr/>
          <p:nvPr/>
        </p:nvSpPr>
        <p:spPr>
          <a:xfrm rot="-10233247" flipH="1">
            <a:off x="7794218" y="9534159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774696" y="1363772"/>
            <a:ext cx="6742817" cy="68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ru-RU" sz="3999" b="1" spc="239" dirty="0">
                <a:solidFill>
                  <a:srgbClr val="44312B"/>
                </a:solidFill>
                <a:latin typeface="+mj-lt"/>
              </a:rPr>
              <a:t>Цели и задачи</a:t>
            </a:r>
            <a:endParaRPr lang="en-US" sz="3999" b="1" spc="239" dirty="0">
              <a:solidFill>
                <a:srgbClr val="44312B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B85044-B9BE-414A-A5E1-88F628B9E530}"/>
              </a:ext>
            </a:extLst>
          </p:cNvPr>
          <p:cNvSpPr txBox="1"/>
          <p:nvPr/>
        </p:nvSpPr>
        <p:spPr>
          <a:xfrm>
            <a:off x="2205566" y="3306252"/>
            <a:ext cx="55316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Целью данного курсового проекта является разработка программного средства для городской библиотеки, которое позволит автоматизировать процессы учета и обработки информации о книгах, читателях и выдаче литературы.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686FE3-CB86-4E84-A1E9-A58CF88A4967}"/>
              </a:ext>
            </a:extLst>
          </p:cNvPr>
          <p:cNvSpPr txBox="1"/>
          <p:nvPr/>
        </p:nvSpPr>
        <p:spPr>
          <a:xfrm>
            <a:off x="8587494" y="3302042"/>
            <a:ext cx="703350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/>
              <a:t>Задачами данного проекта являются:</a:t>
            </a:r>
          </a:p>
          <a:p>
            <a:pPr algn="just"/>
            <a:r>
              <a:rPr lang="ru-RU" sz="2800" dirty="0"/>
              <a:t>- Исследование проектной области;</a:t>
            </a:r>
          </a:p>
          <a:p>
            <a:pPr algn="just"/>
            <a:r>
              <a:rPr lang="ru-RU" sz="2800" dirty="0"/>
              <a:t>- Проектирование структуры программного решения;</a:t>
            </a:r>
          </a:p>
          <a:p>
            <a:pPr algn="just"/>
            <a:r>
              <a:rPr lang="ru-RU" sz="2800" dirty="0"/>
              <a:t>- Организация удобной системы обработки информации о книгах и читателях;</a:t>
            </a:r>
          </a:p>
          <a:p>
            <a:pPr algn="just"/>
            <a:r>
              <a:rPr lang="ru-RU" sz="2800" dirty="0"/>
              <a:t>- Тестирование программного решения.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53" b="-6353"/>
            </a:stretch>
          </a:blipFill>
        </p:spPr>
      </p:sp>
      <p:sp>
        <p:nvSpPr>
          <p:cNvPr id="3" name="Freeform 3"/>
          <p:cNvSpPr/>
          <p:nvPr/>
        </p:nvSpPr>
        <p:spPr>
          <a:xfrm rot="10491015" flipH="1">
            <a:off x="-348146" y="-306015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4" name="Freeform 4"/>
          <p:cNvSpPr/>
          <p:nvPr/>
        </p:nvSpPr>
        <p:spPr>
          <a:xfrm rot="10182178" flipH="1">
            <a:off x="6213538" y="-2613095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5" name="Freeform 5"/>
          <p:cNvSpPr/>
          <p:nvPr/>
        </p:nvSpPr>
        <p:spPr>
          <a:xfrm rot="10182178" flipH="1">
            <a:off x="7793156" y="-735224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12145959" y="0"/>
                </a:moveTo>
                <a:lnTo>
                  <a:pt x="0" y="0"/>
                </a:lnTo>
                <a:lnTo>
                  <a:pt x="0" y="3527848"/>
                </a:lnTo>
                <a:lnTo>
                  <a:pt x="12145959" y="3527848"/>
                </a:lnTo>
                <a:lnTo>
                  <a:pt x="12145959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6" name="Freeform 6"/>
          <p:cNvSpPr/>
          <p:nvPr/>
        </p:nvSpPr>
        <p:spPr>
          <a:xfrm rot="-248081">
            <a:off x="-325706" y="7069841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0" y="0"/>
                </a:moveTo>
                <a:lnTo>
                  <a:pt x="12145958" y="0"/>
                </a:lnTo>
                <a:lnTo>
                  <a:pt x="12145958" y="3527848"/>
                </a:lnTo>
                <a:lnTo>
                  <a:pt x="0" y="352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sp>
        <p:nvSpPr>
          <p:cNvPr id="7" name="Freeform 7"/>
          <p:cNvSpPr/>
          <p:nvPr/>
        </p:nvSpPr>
        <p:spPr>
          <a:xfrm rot="-248081">
            <a:off x="7793156" y="8523076"/>
            <a:ext cx="12145959" cy="3527848"/>
          </a:xfrm>
          <a:custGeom>
            <a:avLst/>
            <a:gdLst/>
            <a:ahLst/>
            <a:cxnLst/>
            <a:rect l="l" t="t" r="r" b="b"/>
            <a:pathLst>
              <a:path w="12145959" h="3527848">
                <a:moveTo>
                  <a:pt x="0" y="0"/>
                </a:moveTo>
                <a:lnTo>
                  <a:pt x="12145959" y="0"/>
                </a:lnTo>
                <a:lnTo>
                  <a:pt x="12145959" y="3527848"/>
                </a:lnTo>
                <a:lnTo>
                  <a:pt x="0" y="3527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67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1971896"/>
            <a:ext cx="18288000" cy="6861870"/>
            <a:chOff x="0" y="0"/>
            <a:chExt cx="7301857" cy="27397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01857" cy="2739741"/>
            </a:xfrm>
            <a:custGeom>
              <a:avLst/>
              <a:gdLst/>
              <a:ahLst/>
              <a:cxnLst/>
              <a:rect l="l" t="t" r="r" b="b"/>
              <a:pathLst>
                <a:path w="7301857" h="2739741">
                  <a:moveTo>
                    <a:pt x="5927" y="0"/>
                  </a:moveTo>
                  <a:lnTo>
                    <a:pt x="7295931" y="0"/>
                  </a:lnTo>
                  <a:cubicBezTo>
                    <a:pt x="7297503" y="0"/>
                    <a:pt x="7299010" y="624"/>
                    <a:pt x="7300122" y="1736"/>
                  </a:cubicBezTo>
                  <a:cubicBezTo>
                    <a:pt x="7301233" y="2847"/>
                    <a:pt x="7301857" y="4355"/>
                    <a:pt x="7301857" y="5927"/>
                  </a:cubicBezTo>
                  <a:lnTo>
                    <a:pt x="7301857" y="2733815"/>
                  </a:lnTo>
                  <a:cubicBezTo>
                    <a:pt x="7301857" y="2737088"/>
                    <a:pt x="7299204" y="2739741"/>
                    <a:pt x="7295931" y="2739741"/>
                  </a:cubicBezTo>
                  <a:lnTo>
                    <a:pt x="5927" y="2739741"/>
                  </a:lnTo>
                  <a:cubicBezTo>
                    <a:pt x="2653" y="2739741"/>
                    <a:pt x="0" y="2737088"/>
                    <a:pt x="0" y="2733815"/>
                  </a:cubicBezTo>
                  <a:lnTo>
                    <a:pt x="0" y="5927"/>
                  </a:lnTo>
                  <a:cubicBezTo>
                    <a:pt x="0" y="2653"/>
                    <a:pt x="2653" y="0"/>
                    <a:pt x="5927" y="0"/>
                  </a:cubicBezTo>
                  <a:close/>
                </a:path>
              </a:pathLst>
            </a:custGeom>
            <a:solidFill>
              <a:srgbClr val="F5ED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7301857" cy="2815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1139" y="7369656"/>
            <a:ext cx="1016041" cy="1045310"/>
          </a:xfrm>
          <a:custGeom>
            <a:avLst/>
            <a:gdLst/>
            <a:ahLst/>
            <a:cxnLst/>
            <a:rect l="l" t="t" r="r" b="b"/>
            <a:pathLst>
              <a:path w="1016041" h="1045310">
                <a:moveTo>
                  <a:pt x="0" y="0"/>
                </a:moveTo>
                <a:lnTo>
                  <a:pt x="1016041" y="0"/>
                </a:lnTo>
                <a:lnTo>
                  <a:pt x="1016041" y="1045309"/>
                </a:lnTo>
                <a:lnTo>
                  <a:pt x="0" y="104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96389">
            <a:off x="14820449" y="1162494"/>
            <a:ext cx="2183882" cy="1618802"/>
          </a:xfrm>
          <a:custGeom>
            <a:avLst/>
            <a:gdLst/>
            <a:ahLst/>
            <a:cxnLst/>
            <a:rect l="l" t="t" r="r" b="b"/>
            <a:pathLst>
              <a:path w="2183882" h="1618802">
                <a:moveTo>
                  <a:pt x="0" y="0"/>
                </a:moveTo>
                <a:lnTo>
                  <a:pt x="2183882" y="0"/>
                </a:lnTo>
                <a:lnTo>
                  <a:pt x="2183882" y="1618803"/>
                </a:lnTo>
                <a:lnTo>
                  <a:pt x="0" y="1618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13125">
            <a:off x="16381154" y="296403"/>
            <a:ext cx="2576792" cy="3610217"/>
          </a:xfrm>
          <a:custGeom>
            <a:avLst/>
            <a:gdLst/>
            <a:ahLst/>
            <a:cxnLst/>
            <a:rect l="l" t="t" r="r" b="b"/>
            <a:pathLst>
              <a:path w="2576792" h="3610217">
                <a:moveTo>
                  <a:pt x="0" y="0"/>
                </a:moveTo>
                <a:lnTo>
                  <a:pt x="2576792" y="0"/>
                </a:lnTo>
                <a:lnTo>
                  <a:pt x="2576792" y="3610217"/>
                </a:lnTo>
                <a:lnTo>
                  <a:pt x="0" y="3610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14124" y="1492956"/>
            <a:ext cx="748798" cy="770369"/>
          </a:xfrm>
          <a:custGeom>
            <a:avLst/>
            <a:gdLst/>
            <a:ahLst/>
            <a:cxnLst/>
            <a:rect l="l" t="t" r="r" b="b"/>
            <a:pathLst>
              <a:path w="748798" h="770369">
                <a:moveTo>
                  <a:pt x="0" y="0"/>
                </a:moveTo>
                <a:lnTo>
                  <a:pt x="748798" y="0"/>
                </a:lnTo>
                <a:lnTo>
                  <a:pt x="748798" y="770369"/>
                </a:lnTo>
                <a:lnTo>
                  <a:pt x="0" y="77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498898" y="8270463"/>
            <a:ext cx="3055196" cy="1126604"/>
          </a:xfrm>
          <a:custGeom>
            <a:avLst/>
            <a:gdLst/>
            <a:ahLst/>
            <a:cxnLst/>
            <a:rect l="l" t="t" r="r" b="b"/>
            <a:pathLst>
              <a:path w="3055196" h="1126604">
                <a:moveTo>
                  <a:pt x="0" y="0"/>
                </a:moveTo>
                <a:lnTo>
                  <a:pt x="3055196" y="0"/>
                </a:lnTo>
                <a:lnTo>
                  <a:pt x="3055196" y="1126604"/>
                </a:lnTo>
                <a:lnTo>
                  <a:pt x="0" y="1126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009424" y="1935946"/>
            <a:ext cx="8269152" cy="674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ru-RU" sz="3999" b="1" spc="239" dirty="0">
                <a:solidFill>
                  <a:srgbClr val="44312B"/>
                </a:solidFill>
                <a:latin typeface="+mj-lt"/>
              </a:rPr>
              <a:t>Входные и выходные данные</a:t>
            </a:r>
            <a:endParaRPr lang="en-US" sz="3999" b="1" spc="239" dirty="0">
              <a:solidFill>
                <a:srgbClr val="44312B"/>
              </a:solidFill>
              <a:latin typeface="+mj-lt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700" y="3795769"/>
            <a:ext cx="14153790" cy="5107497"/>
            <a:chOff x="-11857631" y="-1031529"/>
            <a:chExt cx="16685672" cy="1764465"/>
          </a:xfrm>
        </p:grpSpPr>
        <p:sp>
          <p:nvSpPr>
            <p:cNvPr id="19" name="Freeform 19"/>
            <p:cNvSpPr/>
            <p:nvPr/>
          </p:nvSpPr>
          <p:spPr>
            <a:xfrm>
              <a:off x="-11857631" y="-1031529"/>
              <a:ext cx="7308401" cy="996518"/>
            </a:xfrm>
            <a:custGeom>
              <a:avLst/>
              <a:gdLst/>
              <a:ahLst/>
              <a:cxnLst/>
              <a:rect l="l" t="t" r="r" b="b"/>
              <a:pathLst>
                <a:path w="4828041" h="732936">
                  <a:moveTo>
                    <a:pt x="8963" y="0"/>
                  </a:moveTo>
                  <a:lnTo>
                    <a:pt x="4819078" y="0"/>
                  </a:lnTo>
                  <a:cubicBezTo>
                    <a:pt x="4821455" y="0"/>
                    <a:pt x="4823735" y="944"/>
                    <a:pt x="4825416" y="2625"/>
                  </a:cubicBezTo>
                  <a:cubicBezTo>
                    <a:pt x="4827096" y="4306"/>
                    <a:pt x="4828041" y="6586"/>
                    <a:pt x="4828041" y="8963"/>
                  </a:cubicBezTo>
                  <a:lnTo>
                    <a:pt x="4828041" y="723973"/>
                  </a:lnTo>
                  <a:cubicBezTo>
                    <a:pt x="4828041" y="728923"/>
                    <a:pt x="4824028" y="732936"/>
                    <a:pt x="4819078" y="732936"/>
                  </a:cubicBezTo>
                  <a:lnTo>
                    <a:pt x="8963" y="732936"/>
                  </a:lnTo>
                  <a:cubicBezTo>
                    <a:pt x="4013" y="732936"/>
                    <a:pt x="0" y="728923"/>
                    <a:pt x="0" y="723973"/>
                  </a:cubicBezTo>
                  <a:lnTo>
                    <a:pt x="0" y="8963"/>
                  </a:lnTo>
                  <a:cubicBezTo>
                    <a:pt x="0" y="4013"/>
                    <a:pt x="4013" y="0"/>
                    <a:pt x="89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4919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4828041" cy="80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34179" y="3760705"/>
            <a:ext cx="5980014" cy="2935283"/>
            <a:chOff x="0" y="0"/>
            <a:chExt cx="4828041" cy="7329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28041" cy="732936"/>
            </a:xfrm>
            <a:custGeom>
              <a:avLst/>
              <a:gdLst/>
              <a:ahLst/>
              <a:cxnLst/>
              <a:rect l="l" t="t" r="r" b="b"/>
              <a:pathLst>
                <a:path w="4828041" h="732936">
                  <a:moveTo>
                    <a:pt x="8963" y="0"/>
                  </a:moveTo>
                  <a:lnTo>
                    <a:pt x="4819078" y="0"/>
                  </a:lnTo>
                  <a:cubicBezTo>
                    <a:pt x="4821455" y="0"/>
                    <a:pt x="4823735" y="944"/>
                    <a:pt x="4825416" y="2625"/>
                  </a:cubicBezTo>
                  <a:cubicBezTo>
                    <a:pt x="4827096" y="4306"/>
                    <a:pt x="4828041" y="6586"/>
                    <a:pt x="4828041" y="8963"/>
                  </a:cubicBezTo>
                  <a:lnTo>
                    <a:pt x="4828041" y="723973"/>
                  </a:lnTo>
                  <a:cubicBezTo>
                    <a:pt x="4828041" y="728923"/>
                    <a:pt x="4824028" y="732936"/>
                    <a:pt x="4819078" y="732936"/>
                  </a:cubicBezTo>
                  <a:lnTo>
                    <a:pt x="8963" y="732936"/>
                  </a:lnTo>
                  <a:cubicBezTo>
                    <a:pt x="4013" y="732936"/>
                    <a:pt x="0" y="728923"/>
                    <a:pt x="0" y="723973"/>
                  </a:cubicBezTo>
                  <a:lnTo>
                    <a:pt x="0" y="8963"/>
                  </a:lnTo>
                  <a:cubicBezTo>
                    <a:pt x="0" y="4013"/>
                    <a:pt x="4013" y="0"/>
                    <a:pt x="89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724919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76200"/>
              <a:ext cx="4828041" cy="809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1BAD071-06BE-430C-8498-1A731FB36810}"/>
              </a:ext>
            </a:extLst>
          </p:cNvPr>
          <p:cNvSpPr txBox="1"/>
          <p:nvPr/>
        </p:nvSpPr>
        <p:spPr>
          <a:xfrm>
            <a:off x="788679" y="3759819"/>
            <a:ext cx="6096000" cy="2276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ходной информацией для программы является: </a:t>
            </a: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информация о книгах;</a:t>
            </a: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информация о читателях;</a:t>
            </a: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логин и пароль пользователя.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44E5DC-DF35-4883-AB50-E5C2920A75E9}"/>
              </a:ext>
            </a:extLst>
          </p:cNvPr>
          <p:cNvSpPr txBox="1"/>
          <p:nvPr/>
        </p:nvSpPr>
        <p:spPr>
          <a:xfrm>
            <a:off x="9144000" y="3701146"/>
            <a:ext cx="6560372" cy="286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Выходной информацией для программы является:</a:t>
            </a: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информация о книгах; </a:t>
            </a: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информация о читателях;</a:t>
            </a: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информация о выданных книгах;</a:t>
            </a: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информация о пользователях.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073225">
            <a:off x="15217187" y="-222609"/>
            <a:ext cx="3992079" cy="1472079"/>
          </a:xfrm>
          <a:custGeom>
            <a:avLst/>
            <a:gdLst/>
            <a:ahLst/>
            <a:cxnLst/>
            <a:rect l="l" t="t" r="r" b="b"/>
            <a:pathLst>
              <a:path w="3992079" h="1472079">
                <a:moveTo>
                  <a:pt x="0" y="0"/>
                </a:moveTo>
                <a:lnTo>
                  <a:pt x="3992080" y="0"/>
                </a:lnTo>
                <a:lnTo>
                  <a:pt x="3992080" y="1472079"/>
                </a:lnTo>
                <a:lnTo>
                  <a:pt x="0" y="147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012B9-FBB8-4AAC-A18E-FDC45E6E8814}"/>
              </a:ext>
            </a:extLst>
          </p:cNvPr>
          <p:cNvSpPr txBox="1"/>
          <p:nvPr/>
        </p:nvSpPr>
        <p:spPr>
          <a:xfrm>
            <a:off x="6515100" y="4953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latin typeface="+mj-lt"/>
              </a:rPr>
              <a:t>Разработанные диаграммы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42E4BF-64CD-4B78-9339-F5B6C2654754}"/>
              </a:ext>
            </a:extLst>
          </p:cNvPr>
          <p:cNvSpPr txBox="1"/>
          <p:nvPr/>
        </p:nvSpPr>
        <p:spPr>
          <a:xfrm>
            <a:off x="3154458" y="857250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Диаграмма «сущность-связь»</a:t>
            </a:r>
          </a:p>
        </p:txBody>
      </p:sp>
      <p:sp>
        <p:nvSpPr>
          <p:cNvPr id="28" name="Freeform 28"/>
          <p:cNvSpPr/>
          <p:nvPr/>
        </p:nvSpPr>
        <p:spPr>
          <a:xfrm rot="-896986" flipH="1">
            <a:off x="-552876" y="-520736"/>
            <a:ext cx="3234867" cy="2397845"/>
          </a:xfrm>
          <a:custGeom>
            <a:avLst/>
            <a:gdLst/>
            <a:ahLst/>
            <a:cxnLst/>
            <a:rect l="l" t="t" r="r" b="b"/>
            <a:pathLst>
              <a:path w="3234867" h="2397845">
                <a:moveTo>
                  <a:pt x="3234867" y="0"/>
                </a:moveTo>
                <a:lnTo>
                  <a:pt x="0" y="0"/>
                </a:lnTo>
                <a:lnTo>
                  <a:pt x="0" y="2397846"/>
                </a:lnTo>
                <a:lnTo>
                  <a:pt x="3234867" y="2397846"/>
                </a:lnTo>
                <a:lnTo>
                  <a:pt x="32348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5832E4-D7C2-4068-BBA2-0910B0798755}"/>
              </a:ext>
            </a:extLst>
          </p:cNvPr>
          <p:cNvSpPr txBox="1"/>
          <p:nvPr/>
        </p:nvSpPr>
        <p:spPr>
          <a:xfrm>
            <a:off x="11333851" y="8572500"/>
            <a:ext cx="5306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Диаграмма вариантов использования</a:t>
            </a:r>
          </a:p>
        </p:txBody>
      </p:sp>
      <p:pic>
        <p:nvPicPr>
          <p:cNvPr id="1026" name="Picture 2" descr="PlantUML Diagram">
            <a:extLst>
              <a:ext uri="{FF2B5EF4-FFF2-40B4-BE49-F238E27FC236}">
                <a16:creationId xmlns:a16="http://schemas.microsoft.com/office/drawing/2014/main" id="{4A30C64C-6A96-43BE-AE13-DAC3033A2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400300"/>
            <a:ext cx="7704827" cy="447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65397D-7ABF-430A-91EF-4002E979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41" y="2716546"/>
            <a:ext cx="9788334" cy="48539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073225">
            <a:off x="15217187" y="-222609"/>
            <a:ext cx="3992079" cy="1472079"/>
          </a:xfrm>
          <a:custGeom>
            <a:avLst/>
            <a:gdLst/>
            <a:ahLst/>
            <a:cxnLst/>
            <a:rect l="l" t="t" r="r" b="b"/>
            <a:pathLst>
              <a:path w="3992079" h="1472079">
                <a:moveTo>
                  <a:pt x="0" y="0"/>
                </a:moveTo>
                <a:lnTo>
                  <a:pt x="3992080" y="0"/>
                </a:lnTo>
                <a:lnTo>
                  <a:pt x="3992080" y="1472079"/>
                </a:lnTo>
                <a:lnTo>
                  <a:pt x="0" y="147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896986" flipH="1">
            <a:off x="-552876" y="-520736"/>
            <a:ext cx="3234867" cy="2397845"/>
          </a:xfrm>
          <a:custGeom>
            <a:avLst/>
            <a:gdLst/>
            <a:ahLst/>
            <a:cxnLst/>
            <a:rect l="l" t="t" r="r" b="b"/>
            <a:pathLst>
              <a:path w="3234867" h="2397845">
                <a:moveTo>
                  <a:pt x="3234867" y="0"/>
                </a:moveTo>
                <a:lnTo>
                  <a:pt x="0" y="0"/>
                </a:lnTo>
                <a:lnTo>
                  <a:pt x="0" y="2397846"/>
                </a:lnTo>
                <a:lnTo>
                  <a:pt x="3234867" y="2397846"/>
                </a:lnTo>
                <a:lnTo>
                  <a:pt x="32348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012B9-FBB8-4AAC-A18E-FDC45E6E8814}"/>
              </a:ext>
            </a:extLst>
          </p:cNvPr>
          <p:cNvSpPr txBox="1"/>
          <p:nvPr/>
        </p:nvSpPr>
        <p:spPr>
          <a:xfrm>
            <a:off x="6515100" y="4953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latin typeface="+mj-lt"/>
              </a:rPr>
              <a:t>Разработанные диаграммы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2370E-EB94-4D40-A810-0EB0AB00E1FD}"/>
              </a:ext>
            </a:extLst>
          </p:cNvPr>
          <p:cNvSpPr txBox="1"/>
          <p:nvPr/>
        </p:nvSpPr>
        <p:spPr>
          <a:xfrm>
            <a:off x="7760930" y="9561983"/>
            <a:ext cx="2766140" cy="45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Диаграмма классов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4AF74E-6A00-4176-A851-E4159D5898E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497603"/>
            <a:ext cx="12458700" cy="76468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2152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073225">
            <a:off x="15217187" y="-222609"/>
            <a:ext cx="3992079" cy="1472079"/>
          </a:xfrm>
          <a:custGeom>
            <a:avLst/>
            <a:gdLst/>
            <a:ahLst/>
            <a:cxnLst/>
            <a:rect l="l" t="t" r="r" b="b"/>
            <a:pathLst>
              <a:path w="3992079" h="1472079">
                <a:moveTo>
                  <a:pt x="0" y="0"/>
                </a:moveTo>
                <a:lnTo>
                  <a:pt x="3992080" y="0"/>
                </a:lnTo>
                <a:lnTo>
                  <a:pt x="3992080" y="1472079"/>
                </a:lnTo>
                <a:lnTo>
                  <a:pt x="0" y="147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896986" flipH="1">
            <a:off x="-552876" y="-520736"/>
            <a:ext cx="3234867" cy="2397845"/>
          </a:xfrm>
          <a:custGeom>
            <a:avLst/>
            <a:gdLst/>
            <a:ahLst/>
            <a:cxnLst/>
            <a:rect l="l" t="t" r="r" b="b"/>
            <a:pathLst>
              <a:path w="3234867" h="2397845">
                <a:moveTo>
                  <a:pt x="3234867" y="0"/>
                </a:moveTo>
                <a:lnTo>
                  <a:pt x="0" y="0"/>
                </a:lnTo>
                <a:lnTo>
                  <a:pt x="0" y="2397846"/>
                </a:lnTo>
                <a:lnTo>
                  <a:pt x="3234867" y="2397846"/>
                </a:lnTo>
                <a:lnTo>
                  <a:pt x="32348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012B9-FBB8-4AAC-A18E-FDC45E6E8814}"/>
              </a:ext>
            </a:extLst>
          </p:cNvPr>
          <p:cNvSpPr txBox="1"/>
          <p:nvPr/>
        </p:nvSpPr>
        <p:spPr>
          <a:xfrm>
            <a:off x="6515100" y="4953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latin typeface="+mj-lt"/>
              </a:rPr>
              <a:t>Разработанные схемы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9AD3C0-DABB-4E10-B823-78922501B496}"/>
              </a:ext>
            </a:extLst>
          </p:cNvPr>
          <p:cNvSpPr txBox="1"/>
          <p:nvPr/>
        </p:nvSpPr>
        <p:spPr>
          <a:xfrm>
            <a:off x="3344693" y="9004667"/>
            <a:ext cx="272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Структурная схема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F6548E-0264-4A3B-BAC1-152F40DBFC3D}"/>
              </a:ext>
            </a:extLst>
          </p:cNvPr>
          <p:cNvSpPr txBox="1"/>
          <p:nvPr/>
        </p:nvSpPr>
        <p:spPr>
          <a:xfrm>
            <a:off x="12220575" y="9004667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Функциональная схема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D6055A-4E38-4F9D-95C4-48073CEAC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900" y="1051500"/>
            <a:ext cx="4171951" cy="772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8DF5F5-2396-470A-BD9F-2DE8CD33283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57" y="2743200"/>
            <a:ext cx="7391400" cy="48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724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073225">
            <a:off x="15217187" y="-222609"/>
            <a:ext cx="3992079" cy="1472079"/>
          </a:xfrm>
          <a:custGeom>
            <a:avLst/>
            <a:gdLst/>
            <a:ahLst/>
            <a:cxnLst/>
            <a:rect l="l" t="t" r="r" b="b"/>
            <a:pathLst>
              <a:path w="3992079" h="1472079">
                <a:moveTo>
                  <a:pt x="0" y="0"/>
                </a:moveTo>
                <a:lnTo>
                  <a:pt x="3992080" y="0"/>
                </a:lnTo>
                <a:lnTo>
                  <a:pt x="3992080" y="1472079"/>
                </a:lnTo>
                <a:lnTo>
                  <a:pt x="0" y="147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896986" flipH="1">
            <a:off x="-552876" y="-520736"/>
            <a:ext cx="3234867" cy="2397845"/>
          </a:xfrm>
          <a:custGeom>
            <a:avLst/>
            <a:gdLst/>
            <a:ahLst/>
            <a:cxnLst/>
            <a:rect l="l" t="t" r="r" b="b"/>
            <a:pathLst>
              <a:path w="3234867" h="2397845">
                <a:moveTo>
                  <a:pt x="3234867" y="0"/>
                </a:moveTo>
                <a:lnTo>
                  <a:pt x="0" y="0"/>
                </a:lnTo>
                <a:lnTo>
                  <a:pt x="0" y="2397846"/>
                </a:lnTo>
                <a:lnTo>
                  <a:pt x="3234867" y="2397846"/>
                </a:lnTo>
                <a:lnTo>
                  <a:pt x="32348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012B9-FBB8-4AAC-A18E-FDC45E6E8814}"/>
              </a:ext>
            </a:extLst>
          </p:cNvPr>
          <p:cNvSpPr txBox="1"/>
          <p:nvPr/>
        </p:nvSpPr>
        <p:spPr>
          <a:xfrm>
            <a:off x="6515100" y="4953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latin typeface="+mj-lt"/>
              </a:rPr>
              <a:t>Интерфейс программы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0151D2-7476-4693-9A20-7D13C600B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684145"/>
            <a:ext cx="8530165" cy="46789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1542B1-32AC-412C-9E56-C4ECE23999F1}"/>
              </a:ext>
            </a:extLst>
          </p:cNvPr>
          <p:cNvSpPr txBox="1"/>
          <p:nvPr/>
        </p:nvSpPr>
        <p:spPr>
          <a:xfrm>
            <a:off x="3194321" y="779349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Страница авторизации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991F6-8B24-415A-A0A6-31C5EFC725FA}"/>
              </a:ext>
            </a:extLst>
          </p:cNvPr>
          <p:cNvSpPr txBox="1"/>
          <p:nvPr/>
        </p:nvSpPr>
        <p:spPr>
          <a:xfrm>
            <a:off x="12113682" y="7762721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Страница</a:t>
            </a:r>
            <a:r>
              <a:rPr lang="ru-RU" sz="2800" dirty="0"/>
              <a:t> </a:t>
            </a:r>
            <a:r>
              <a:rPr lang="ru-RU" sz="2400" dirty="0"/>
              <a:t>регистрации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C332A6-ED5C-48DA-9E14-48D20155C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35" y="2684144"/>
            <a:ext cx="8970973" cy="467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1073225">
            <a:off x="15217187" y="-222609"/>
            <a:ext cx="3992079" cy="1472079"/>
          </a:xfrm>
          <a:custGeom>
            <a:avLst/>
            <a:gdLst/>
            <a:ahLst/>
            <a:cxnLst/>
            <a:rect l="l" t="t" r="r" b="b"/>
            <a:pathLst>
              <a:path w="3992079" h="1472079">
                <a:moveTo>
                  <a:pt x="0" y="0"/>
                </a:moveTo>
                <a:lnTo>
                  <a:pt x="3992080" y="0"/>
                </a:lnTo>
                <a:lnTo>
                  <a:pt x="3992080" y="1472079"/>
                </a:lnTo>
                <a:lnTo>
                  <a:pt x="0" y="147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896986" flipH="1">
            <a:off x="-552876" y="-520736"/>
            <a:ext cx="3234867" cy="2397845"/>
          </a:xfrm>
          <a:custGeom>
            <a:avLst/>
            <a:gdLst/>
            <a:ahLst/>
            <a:cxnLst/>
            <a:rect l="l" t="t" r="r" b="b"/>
            <a:pathLst>
              <a:path w="3234867" h="2397845">
                <a:moveTo>
                  <a:pt x="3234867" y="0"/>
                </a:moveTo>
                <a:lnTo>
                  <a:pt x="0" y="0"/>
                </a:lnTo>
                <a:lnTo>
                  <a:pt x="0" y="2397846"/>
                </a:lnTo>
                <a:lnTo>
                  <a:pt x="3234867" y="2397846"/>
                </a:lnTo>
                <a:lnTo>
                  <a:pt x="32348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012B9-FBB8-4AAC-A18E-FDC45E6E8814}"/>
              </a:ext>
            </a:extLst>
          </p:cNvPr>
          <p:cNvSpPr txBox="1"/>
          <p:nvPr/>
        </p:nvSpPr>
        <p:spPr>
          <a:xfrm>
            <a:off x="6515100" y="4953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latin typeface="+mj-lt"/>
              </a:rPr>
              <a:t>Интерфейс программы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542B1-32AC-412C-9E56-C4ECE23999F1}"/>
              </a:ext>
            </a:extLst>
          </p:cNvPr>
          <p:cNvSpPr txBox="1"/>
          <p:nvPr/>
        </p:nvSpPr>
        <p:spPr>
          <a:xfrm>
            <a:off x="2814000" y="8058137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Страница издательств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991F6-8B24-415A-A0A6-31C5EFC725FA}"/>
              </a:ext>
            </a:extLst>
          </p:cNvPr>
          <p:cNvSpPr txBox="1"/>
          <p:nvPr/>
        </p:nvSpPr>
        <p:spPr>
          <a:xfrm>
            <a:off x="11805547" y="7965781"/>
            <a:ext cx="3436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Страница</a:t>
            </a:r>
            <a:r>
              <a:rPr lang="ru-RU" sz="2800" dirty="0"/>
              <a:t> </a:t>
            </a:r>
            <a:r>
              <a:rPr lang="ru-RU" sz="2400" dirty="0"/>
              <a:t>выдачи книги</a:t>
            </a: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627AAB-76C8-4345-A7C2-470A2AFE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87" y="2674010"/>
            <a:ext cx="7529027" cy="467960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6E87D2-A708-440B-99D8-BC45B63F5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299" y="2674010"/>
            <a:ext cx="8229014" cy="46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79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268</Words>
  <Application>Microsoft Office PowerPoint</Application>
  <PresentationFormat>Произвольный</PresentationFormat>
  <Paragraphs>53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Федеральное государственное образовательное бюджетное учреждение высшего образования «ФИНАНСОВЫЙ УНИВЕРСИТЕТ ПРИ ПРАВИТЕЛЬСТВЕ РОССИЙСКОЙ ФЕДЕРАЦИИ» Колледж информатики и программирования</dc:title>
  <cp:lastModifiedBy>Нет Имени</cp:lastModifiedBy>
  <cp:revision>33</cp:revision>
  <dcterms:created xsi:type="dcterms:W3CDTF">2006-08-16T00:00:00Z</dcterms:created>
  <dcterms:modified xsi:type="dcterms:W3CDTF">2023-11-28T03:40:38Z</dcterms:modified>
  <dc:identifier>DAF03UDHrg0</dc:identifier>
</cp:coreProperties>
</file>